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02"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2487BC1-AE1D-4F1B-ABC0-3B07F555E9D1}" type="datetimeFigureOut">
              <a:rPr lang="ru-RU" smtClean="0"/>
              <a:t>11.11.2021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9224FC-CE40-40C3-94AE-53DB25EAFF9C}" type="slidenum">
              <a:rPr lang="ru-RU" smtClean="0"/>
              <a:t>‹#›</a:t>
            </a:fld>
            <a:endParaRPr lang="ru-RU"/>
          </a:p>
        </p:txBody>
      </p:sp>
    </p:spTree>
    <p:extLst>
      <p:ext uri="{BB962C8B-B14F-4D97-AF65-F5344CB8AC3E}">
        <p14:creationId xmlns:p14="http://schemas.microsoft.com/office/powerpoint/2010/main" val="1791123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487BC1-AE1D-4F1B-ABC0-3B07F555E9D1}" type="datetimeFigureOut">
              <a:rPr lang="ru-RU" smtClean="0"/>
              <a:t>11.11.2021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9224FC-CE40-40C3-94AE-53DB25EAFF9C}" type="slidenum">
              <a:rPr lang="ru-RU" smtClean="0"/>
              <a:t>‹#›</a:t>
            </a:fld>
            <a:endParaRPr lang="ru-RU"/>
          </a:p>
        </p:txBody>
      </p:sp>
    </p:spTree>
    <p:extLst>
      <p:ext uri="{BB962C8B-B14F-4D97-AF65-F5344CB8AC3E}">
        <p14:creationId xmlns:p14="http://schemas.microsoft.com/office/powerpoint/2010/main" val="1346048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487BC1-AE1D-4F1B-ABC0-3B07F555E9D1}" type="datetimeFigureOut">
              <a:rPr lang="ru-RU" smtClean="0"/>
              <a:t>11.11.2021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9224FC-CE40-40C3-94AE-53DB25EAFF9C}" type="slidenum">
              <a:rPr lang="ru-RU" smtClean="0"/>
              <a:t>‹#›</a:t>
            </a:fld>
            <a:endParaRPr lang="ru-RU"/>
          </a:p>
        </p:txBody>
      </p:sp>
    </p:spTree>
    <p:extLst>
      <p:ext uri="{BB962C8B-B14F-4D97-AF65-F5344CB8AC3E}">
        <p14:creationId xmlns:p14="http://schemas.microsoft.com/office/powerpoint/2010/main" val="3263258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487BC1-AE1D-4F1B-ABC0-3B07F555E9D1}" type="datetimeFigureOut">
              <a:rPr lang="ru-RU" smtClean="0"/>
              <a:t>11.11.2021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9224FC-CE40-40C3-94AE-53DB25EAFF9C}" type="slidenum">
              <a:rPr lang="ru-RU" smtClean="0"/>
              <a:t>‹#›</a:t>
            </a:fld>
            <a:endParaRPr lang="ru-RU"/>
          </a:p>
        </p:txBody>
      </p:sp>
    </p:spTree>
    <p:extLst>
      <p:ext uri="{BB962C8B-B14F-4D97-AF65-F5344CB8AC3E}">
        <p14:creationId xmlns:p14="http://schemas.microsoft.com/office/powerpoint/2010/main" val="305132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smtClean="0"/>
              <a:t>Образец заголовка</a:t>
            </a:r>
            <a:endParaRPr lang="ru-RU"/>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2487BC1-AE1D-4F1B-ABC0-3B07F555E9D1}" type="datetimeFigureOut">
              <a:rPr lang="ru-RU" smtClean="0"/>
              <a:t>11.11.2021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9224FC-CE40-40C3-94AE-53DB25EAFF9C}" type="slidenum">
              <a:rPr lang="ru-RU" smtClean="0"/>
              <a:t>‹#›</a:t>
            </a:fld>
            <a:endParaRPr lang="ru-RU"/>
          </a:p>
        </p:txBody>
      </p:sp>
    </p:spTree>
    <p:extLst>
      <p:ext uri="{BB962C8B-B14F-4D97-AF65-F5344CB8AC3E}">
        <p14:creationId xmlns:p14="http://schemas.microsoft.com/office/powerpoint/2010/main" val="3451856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2487BC1-AE1D-4F1B-ABC0-3B07F555E9D1}" type="datetimeFigureOut">
              <a:rPr lang="ru-RU" smtClean="0"/>
              <a:t>11.11.2021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9224FC-CE40-40C3-94AE-53DB25EAFF9C}" type="slidenum">
              <a:rPr lang="ru-RU" smtClean="0"/>
              <a:t>‹#›</a:t>
            </a:fld>
            <a:endParaRPr lang="ru-RU"/>
          </a:p>
        </p:txBody>
      </p:sp>
    </p:spTree>
    <p:extLst>
      <p:ext uri="{BB962C8B-B14F-4D97-AF65-F5344CB8AC3E}">
        <p14:creationId xmlns:p14="http://schemas.microsoft.com/office/powerpoint/2010/main" val="2375594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2487BC1-AE1D-4F1B-ABC0-3B07F555E9D1}" type="datetimeFigureOut">
              <a:rPr lang="ru-RU" smtClean="0"/>
              <a:t>11.11.2021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99224FC-CE40-40C3-94AE-53DB25EAFF9C}" type="slidenum">
              <a:rPr lang="ru-RU" smtClean="0"/>
              <a:t>‹#›</a:t>
            </a:fld>
            <a:endParaRPr lang="ru-RU"/>
          </a:p>
        </p:txBody>
      </p:sp>
    </p:spTree>
    <p:extLst>
      <p:ext uri="{BB962C8B-B14F-4D97-AF65-F5344CB8AC3E}">
        <p14:creationId xmlns:p14="http://schemas.microsoft.com/office/powerpoint/2010/main" val="3401299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2487BC1-AE1D-4F1B-ABC0-3B07F555E9D1}" type="datetimeFigureOut">
              <a:rPr lang="ru-RU" smtClean="0"/>
              <a:t>11.11.2021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99224FC-CE40-40C3-94AE-53DB25EAFF9C}" type="slidenum">
              <a:rPr lang="ru-RU" smtClean="0"/>
              <a:t>‹#›</a:t>
            </a:fld>
            <a:endParaRPr lang="ru-RU"/>
          </a:p>
        </p:txBody>
      </p:sp>
    </p:spTree>
    <p:extLst>
      <p:ext uri="{BB962C8B-B14F-4D97-AF65-F5344CB8AC3E}">
        <p14:creationId xmlns:p14="http://schemas.microsoft.com/office/powerpoint/2010/main" val="3471583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2487BC1-AE1D-4F1B-ABC0-3B07F555E9D1}" type="datetimeFigureOut">
              <a:rPr lang="ru-RU" smtClean="0"/>
              <a:t>11.11.2021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99224FC-CE40-40C3-94AE-53DB25EAFF9C}" type="slidenum">
              <a:rPr lang="ru-RU" smtClean="0"/>
              <a:t>‹#›</a:t>
            </a:fld>
            <a:endParaRPr lang="ru-RU"/>
          </a:p>
        </p:txBody>
      </p:sp>
    </p:spTree>
    <p:extLst>
      <p:ext uri="{BB962C8B-B14F-4D97-AF65-F5344CB8AC3E}">
        <p14:creationId xmlns:p14="http://schemas.microsoft.com/office/powerpoint/2010/main" val="4102962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52487BC1-AE1D-4F1B-ABC0-3B07F555E9D1}" type="datetimeFigureOut">
              <a:rPr lang="ru-RU" smtClean="0"/>
              <a:t>11.11.2021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9224FC-CE40-40C3-94AE-53DB25EAFF9C}" type="slidenum">
              <a:rPr lang="ru-RU" smtClean="0"/>
              <a:t>‹#›</a:t>
            </a:fld>
            <a:endParaRPr lang="ru-RU"/>
          </a:p>
        </p:txBody>
      </p:sp>
    </p:spTree>
    <p:extLst>
      <p:ext uri="{BB962C8B-B14F-4D97-AF65-F5344CB8AC3E}">
        <p14:creationId xmlns:p14="http://schemas.microsoft.com/office/powerpoint/2010/main" val="368997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52487BC1-AE1D-4F1B-ABC0-3B07F555E9D1}" type="datetimeFigureOut">
              <a:rPr lang="ru-RU" smtClean="0"/>
              <a:t>11.11.2021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9224FC-CE40-40C3-94AE-53DB25EAFF9C}" type="slidenum">
              <a:rPr lang="ru-RU" smtClean="0"/>
              <a:t>‹#›</a:t>
            </a:fld>
            <a:endParaRPr lang="ru-RU"/>
          </a:p>
        </p:txBody>
      </p:sp>
    </p:spTree>
    <p:extLst>
      <p:ext uri="{BB962C8B-B14F-4D97-AF65-F5344CB8AC3E}">
        <p14:creationId xmlns:p14="http://schemas.microsoft.com/office/powerpoint/2010/main" val="3744964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2487BC1-AE1D-4F1B-ABC0-3B07F555E9D1}" type="datetimeFigureOut">
              <a:rPr lang="ru-RU" smtClean="0"/>
              <a:t>11.11.2021</a:t>
            </a:fld>
            <a:endParaRPr lang="ru-RU"/>
          </a:p>
        </p:txBody>
      </p:sp>
      <p:sp>
        <p:nvSpPr>
          <p:cNvPr id="5" name="Нижний колонтитул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99224FC-CE40-40C3-94AE-53DB25EAFF9C}" type="slidenum">
              <a:rPr lang="ru-RU" smtClean="0"/>
              <a:t>‹#›</a:t>
            </a:fld>
            <a:endParaRPr lang="ru-RU"/>
          </a:p>
        </p:txBody>
      </p:sp>
    </p:spTree>
    <p:extLst>
      <p:ext uri="{BB962C8B-B14F-4D97-AF65-F5344CB8AC3E}">
        <p14:creationId xmlns:p14="http://schemas.microsoft.com/office/powerpoint/2010/main" val="2331174626"/>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548680"/>
            <a:ext cx="7772400" cy="1780108"/>
          </a:xfrm>
        </p:spPr>
        <p:txBody>
          <a:bodyPr/>
          <a:lstStyle/>
          <a:p>
            <a:r>
              <a:rPr lang="kk-KZ" b="1" dirty="0" smtClean="0">
                <a:solidFill>
                  <a:srgbClr val="002060"/>
                </a:solidFill>
                <a:latin typeface="Times New Roman" panose="02020603050405020304" pitchFamily="18" charset="0"/>
                <a:cs typeface="Times New Roman" panose="02020603050405020304" pitchFamily="18" charset="0"/>
              </a:rPr>
              <a:t>Дәріс</a:t>
            </a:r>
            <a:r>
              <a:rPr lang="ru-RU" b="1" dirty="0" smtClean="0">
                <a:solidFill>
                  <a:srgbClr val="002060"/>
                </a:solidFill>
                <a:latin typeface="Times New Roman" panose="02020603050405020304" pitchFamily="18" charset="0"/>
                <a:cs typeface="Times New Roman" panose="02020603050405020304" pitchFamily="18" charset="0"/>
              </a:rPr>
              <a:t>- 11</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187624" y="2636912"/>
            <a:ext cx="6400800" cy="1473200"/>
          </a:xfrm>
        </p:spPr>
        <p:txBody>
          <a:bodyPr>
            <a:normAutofit fontScale="92500"/>
          </a:bodyPr>
          <a:lstStyle/>
          <a:p>
            <a:r>
              <a:rPr lang="kk-KZ" sz="4000" b="1" dirty="0" smtClean="0">
                <a:solidFill>
                  <a:srgbClr val="002060"/>
                </a:solidFill>
                <a:latin typeface="Times New Roman" panose="02020603050405020304" pitchFamily="18" charset="0"/>
                <a:cs typeface="Times New Roman" panose="02020603050405020304" pitchFamily="18" charset="0"/>
              </a:rPr>
              <a:t>Ерік жігер күші және оның спорттағы </a:t>
            </a:r>
            <a:r>
              <a:rPr lang="kk-KZ" sz="4000" b="1" dirty="0" smtClean="0">
                <a:solidFill>
                  <a:srgbClr val="002060"/>
                </a:solidFill>
                <a:latin typeface="Times New Roman" panose="02020603050405020304" pitchFamily="18" charset="0"/>
                <a:cs typeface="Times New Roman" panose="02020603050405020304" pitchFamily="18" charset="0"/>
              </a:rPr>
              <a:t>маңыздылығы</a:t>
            </a:r>
            <a:endParaRPr lang="kk-KZ" sz="4000" b="1"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7416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Блок-схема: решение 5"/>
          <p:cNvSpPr/>
          <p:nvPr/>
        </p:nvSpPr>
        <p:spPr>
          <a:xfrm>
            <a:off x="323528" y="1039927"/>
            <a:ext cx="8136904" cy="5112568"/>
          </a:xfrm>
          <a:prstGeom prst="flowChartDecision">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smtClean="0">
                <a:solidFill>
                  <a:srgbClr val="7030A0"/>
                </a:solidFill>
                <a:effectLst/>
                <a:latin typeface="Times New Roman"/>
                <a:ea typeface="Times New Roman"/>
              </a:rPr>
              <a:t>Ақын айтқандай: «Сезімдер мен ақыл-ойына қажымас ерікпен кісен салған ғана жоғары шыңдарға жетеді</a:t>
            </a:r>
            <a:r>
              <a:rPr lang="kk-KZ" sz="2400" b="1" smtClean="0">
                <a:solidFill>
                  <a:srgbClr val="7030A0"/>
                </a:solidFill>
                <a:effectLst/>
                <a:latin typeface="Times New Roman"/>
                <a:ea typeface="Times New Roman"/>
              </a:rPr>
              <a:t>». </a:t>
            </a:r>
          </a:p>
          <a:p>
            <a:pPr algn="ctr"/>
            <a:r>
              <a:rPr lang="kk-KZ" sz="2400" b="1" smtClean="0">
                <a:solidFill>
                  <a:srgbClr val="7030A0"/>
                </a:solidFill>
                <a:effectLst/>
                <a:latin typeface="Times New Roman"/>
                <a:ea typeface="Times New Roman"/>
              </a:rPr>
              <a:t>Зейін </a:t>
            </a:r>
            <a:r>
              <a:rPr lang="kk-KZ" sz="2400" b="1" dirty="0" smtClean="0">
                <a:solidFill>
                  <a:srgbClr val="7030A0"/>
                </a:solidFill>
                <a:effectLst/>
                <a:latin typeface="Times New Roman"/>
                <a:ea typeface="Times New Roman"/>
              </a:rPr>
              <a:t>– бұл танымдық үрдістерді бақылау, ал ерік - бұл зейінді бақылау деп кездейсоқ айтылмаған</a:t>
            </a:r>
            <a:r>
              <a:rPr lang="kk-KZ" sz="2000" b="1" dirty="0" smtClean="0">
                <a:solidFill>
                  <a:srgbClr val="002060"/>
                </a:solidFill>
                <a:effectLst/>
                <a:latin typeface="Times New Roman"/>
                <a:ea typeface="Times New Roman"/>
              </a:rPr>
              <a:t>.</a:t>
            </a:r>
            <a:endParaRPr lang="ru-RU" sz="2000" b="1" dirty="0">
              <a:solidFill>
                <a:srgbClr val="002060"/>
              </a:solidFill>
            </a:endParaRPr>
          </a:p>
        </p:txBody>
      </p:sp>
    </p:spTree>
    <p:extLst>
      <p:ext uri="{BB962C8B-B14F-4D97-AF65-F5344CB8AC3E}">
        <p14:creationId xmlns:p14="http://schemas.microsoft.com/office/powerpoint/2010/main" val="149483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547664" y="836712"/>
            <a:ext cx="6120680" cy="13464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solidFill>
                  <a:srgbClr val="7030A0"/>
                </a:solidFill>
                <a:effectLst/>
                <a:latin typeface="Times New Roman"/>
                <a:ea typeface="Times New Roman"/>
              </a:rPr>
              <a:t>Адам спорттық іс-әрекеттің субъектісі ретінде төрт категория арқылы сипатталады </a:t>
            </a:r>
            <a:endParaRPr lang="ru-RU" sz="2800" b="1" dirty="0">
              <a:solidFill>
                <a:srgbClr val="7030A0"/>
              </a:solidFill>
            </a:endParaRPr>
          </a:p>
        </p:txBody>
      </p:sp>
      <p:sp>
        <p:nvSpPr>
          <p:cNvPr id="6" name="Скругленный прямоугольник 5"/>
          <p:cNvSpPr/>
          <p:nvPr/>
        </p:nvSpPr>
        <p:spPr>
          <a:xfrm>
            <a:off x="992693" y="2636912"/>
            <a:ext cx="2426568" cy="15624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600" dirty="0">
                <a:solidFill>
                  <a:srgbClr val="FF0000"/>
                </a:solidFill>
                <a:latin typeface="Times New Roman"/>
                <a:ea typeface="Times New Roman"/>
              </a:rPr>
              <a:t>Е</a:t>
            </a:r>
            <a:r>
              <a:rPr lang="kk-KZ" sz="3600" dirty="0" smtClean="0">
                <a:solidFill>
                  <a:srgbClr val="FF0000"/>
                </a:solidFill>
                <a:effectLst/>
                <a:latin typeface="Times New Roman"/>
                <a:ea typeface="Times New Roman"/>
              </a:rPr>
              <a:t>рік-жігер</a:t>
            </a:r>
            <a:r>
              <a:rPr lang="kk-KZ" dirty="0" smtClean="0">
                <a:effectLst/>
                <a:latin typeface="Times New Roman"/>
                <a:ea typeface="Times New Roman"/>
              </a:rPr>
              <a:t> </a:t>
            </a:r>
            <a:endParaRPr lang="ru-RU" dirty="0"/>
          </a:p>
        </p:txBody>
      </p:sp>
      <p:sp>
        <p:nvSpPr>
          <p:cNvPr id="11" name="Скругленный прямоугольник 10"/>
          <p:cNvSpPr/>
          <p:nvPr/>
        </p:nvSpPr>
        <p:spPr>
          <a:xfrm>
            <a:off x="2181436" y="4527393"/>
            <a:ext cx="2426568" cy="15624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600" dirty="0" smtClean="0">
                <a:solidFill>
                  <a:srgbClr val="FF0000"/>
                </a:solidFill>
                <a:effectLst/>
                <a:latin typeface="Times New Roman"/>
                <a:ea typeface="Times New Roman"/>
              </a:rPr>
              <a:t> Аффект </a:t>
            </a:r>
            <a:endParaRPr lang="ru-RU" sz="3600" dirty="0">
              <a:solidFill>
                <a:srgbClr val="FF0000"/>
              </a:solidFill>
            </a:endParaRPr>
          </a:p>
        </p:txBody>
      </p:sp>
      <p:sp>
        <p:nvSpPr>
          <p:cNvPr id="12" name="Скругленный прямоугольник 11"/>
          <p:cNvSpPr/>
          <p:nvPr/>
        </p:nvSpPr>
        <p:spPr>
          <a:xfrm>
            <a:off x="5267744" y="4502241"/>
            <a:ext cx="2426568" cy="15624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600" dirty="0">
                <a:solidFill>
                  <a:srgbClr val="FF0000"/>
                </a:solidFill>
                <a:latin typeface="Times New Roman"/>
                <a:ea typeface="Times New Roman"/>
              </a:rPr>
              <a:t>Қ</a:t>
            </a:r>
            <a:r>
              <a:rPr lang="kk-KZ" sz="3600" dirty="0" smtClean="0">
                <a:solidFill>
                  <a:srgbClr val="FF0000"/>
                </a:solidFill>
                <a:effectLst/>
                <a:latin typeface="Times New Roman"/>
                <a:ea typeface="Times New Roman"/>
              </a:rPr>
              <a:t>абылдау</a:t>
            </a:r>
            <a:endParaRPr lang="ru-RU" sz="3600" dirty="0">
              <a:solidFill>
                <a:srgbClr val="FF0000"/>
              </a:solidFill>
            </a:endParaRPr>
          </a:p>
        </p:txBody>
      </p:sp>
      <p:sp>
        <p:nvSpPr>
          <p:cNvPr id="13" name="Скругленный прямоугольник 12"/>
          <p:cNvSpPr/>
          <p:nvPr/>
        </p:nvSpPr>
        <p:spPr>
          <a:xfrm>
            <a:off x="6084168" y="2636912"/>
            <a:ext cx="2426568" cy="15624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600" dirty="0">
                <a:solidFill>
                  <a:srgbClr val="FF0000"/>
                </a:solidFill>
                <a:latin typeface="Times New Roman"/>
                <a:ea typeface="Times New Roman"/>
              </a:rPr>
              <a:t>О</a:t>
            </a:r>
            <a:r>
              <a:rPr lang="kk-KZ" sz="3600" dirty="0" smtClean="0">
                <a:solidFill>
                  <a:srgbClr val="FF0000"/>
                </a:solidFill>
                <a:effectLst/>
                <a:latin typeface="Times New Roman"/>
                <a:ea typeface="Times New Roman"/>
              </a:rPr>
              <a:t>йлау</a:t>
            </a:r>
            <a:endParaRPr lang="ru-RU" sz="3600" dirty="0">
              <a:solidFill>
                <a:srgbClr val="FF0000"/>
              </a:solidFill>
            </a:endParaRPr>
          </a:p>
        </p:txBody>
      </p:sp>
      <p:cxnSp>
        <p:nvCxnSpPr>
          <p:cNvPr id="8" name="Прямая со стрелкой 7"/>
          <p:cNvCxnSpPr/>
          <p:nvPr/>
        </p:nvCxnSpPr>
        <p:spPr>
          <a:xfrm>
            <a:off x="2915816" y="2183160"/>
            <a:ext cx="2482" cy="48221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9" name="Прямая со стрелкой 18"/>
          <p:cNvCxnSpPr/>
          <p:nvPr/>
        </p:nvCxnSpPr>
        <p:spPr>
          <a:xfrm>
            <a:off x="3707904" y="3969602"/>
            <a:ext cx="0" cy="55779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0" name="Прямая со стрелкой 19"/>
          <p:cNvCxnSpPr/>
          <p:nvPr/>
        </p:nvCxnSpPr>
        <p:spPr>
          <a:xfrm>
            <a:off x="6105625" y="3969602"/>
            <a:ext cx="0" cy="55779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1" name="Прямая со стрелкой 20"/>
          <p:cNvCxnSpPr/>
          <p:nvPr/>
        </p:nvCxnSpPr>
        <p:spPr>
          <a:xfrm>
            <a:off x="6494595" y="2183160"/>
            <a:ext cx="0" cy="40539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49483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кругленный прямоугольник 6"/>
          <p:cNvSpPr/>
          <p:nvPr/>
        </p:nvSpPr>
        <p:spPr>
          <a:xfrm>
            <a:off x="1475656" y="1412776"/>
            <a:ext cx="5832648" cy="33843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kk-KZ" dirty="0" smtClean="0">
                <a:solidFill>
                  <a:prstClr val="black"/>
                </a:solidFill>
                <a:latin typeface="Times New Roman"/>
                <a:ea typeface="Times New Roman"/>
              </a:rPr>
              <a:t>      </a:t>
            </a:r>
            <a:r>
              <a:rPr lang="kk-KZ" sz="2800" b="1" dirty="0" smtClean="0">
                <a:solidFill>
                  <a:srgbClr val="7030A0"/>
                </a:solidFill>
                <a:latin typeface="Times New Roman"/>
                <a:ea typeface="Times New Roman"/>
              </a:rPr>
              <a:t>Спорт </a:t>
            </a:r>
            <a:r>
              <a:rPr lang="kk-KZ" sz="2800" b="1" dirty="0">
                <a:solidFill>
                  <a:srgbClr val="7030A0"/>
                </a:solidFill>
                <a:latin typeface="Times New Roman"/>
                <a:ea typeface="Times New Roman"/>
              </a:rPr>
              <a:t>іс-әрекетінің субъектісін осындай қызметтік тұрғыдан сипаттаған орынды, өйткені іс-әрекетте спортшы өзін саналы әрекет етуші, мақсаттарға жетуге бағытталған субъект ретінде көрсетеді.</a:t>
            </a:r>
            <a:endParaRPr lang="ru-RU" sz="2800" b="1" dirty="0">
              <a:solidFill>
                <a:srgbClr val="7030A0"/>
              </a:solidFill>
            </a:endParaRPr>
          </a:p>
        </p:txBody>
      </p:sp>
    </p:spTree>
    <p:extLst>
      <p:ext uri="{BB962C8B-B14F-4D97-AF65-F5344CB8AC3E}">
        <p14:creationId xmlns:p14="http://schemas.microsoft.com/office/powerpoint/2010/main" val="1494837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1589088" y="904875"/>
            <a:ext cx="6223272" cy="5715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ru-RU" altLang="ru-RU" sz="11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ru-RU" altLang="ru-RU" sz="1100" b="1" i="0" u="none" strike="noStrike" cap="none" normalizeH="0" baseline="0" dirty="0" smtClean="0">
                <a:ln>
                  <a:noFill/>
                </a:ln>
                <a:solidFill>
                  <a:schemeClr val="tx1"/>
                </a:solidFill>
                <a:effectLst/>
                <a:latin typeface="Calibri" pitchFamily="34" charset="0"/>
                <a:cs typeface="Arial" pitchFamily="34" charset="0"/>
              </a:rPr>
              <a:t>                                             </a:t>
            </a:r>
            <a:r>
              <a:rPr kumimoji="0" lang="ru-RU" altLang="ru-RU" sz="16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rPr>
              <a:t>СУБЪЕКТ – </a:t>
            </a:r>
            <a:r>
              <a:rPr kumimoji="0" lang="kk-KZ" altLang="ru-RU" sz="1600" b="1"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rPr>
              <a:t>КҮШ-ҚУАТ - ЕРІК</a:t>
            </a:r>
            <a:endParaRPr kumimoji="0" lang="ru-RU" altLang="ru-RU" sz="1600" b="0"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endParaRPr>
          </a:p>
        </p:txBody>
      </p:sp>
      <p:sp>
        <p:nvSpPr>
          <p:cNvPr id="8" name="Шестиугольник 7"/>
          <p:cNvSpPr/>
          <p:nvPr/>
        </p:nvSpPr>
        <p:spPr>
          <a:xfrm>
            <a:off x="1265052" y="2132856"/>
            <a:ext cx="6871344" cy="3672408"/>
          </a:xfrm>
          <a:prstGeom prst="hexagon">
            <a:avLst/>
          </a:prstGeom>
          <a:solidFill>
            <a:schemeClr val="accent6">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49580" algn="ctr"/>
            <a:r>
              <a:rPr lang="kk-KZ" sz="2000" b="1" dirty="0">
                <a:solidFill>
                  <a:prstClr val="black"/>
                </a:solidFill>
                <a:latin typeface="Times New Roman"/>
                <a:ea typeface="Times New Roman"/>
              </a:rPr>
              <a:t>«Адам» жүйесінде субъектіге күш-қуат категориясы сәйкес келеді. «Іс-әрекет субъектісі» деген түсінікке кіші жүйедегі «ерік» түсінігі сәйкес келеді. Сонымен, ерік-жігер спорттық әрекетке қатысты күш-қуат ықпалы ретінде анықталады. Жарыстардың қиын жағдайларында спортшының тұрақтылығы оның ерік-жігер қасиеттерінің даму деңгейіне тәуелді.</a:t>
            </a:r>
            <a:endParaRPr lang="ru-RU" sz="2000" b="1" dirty="0">
              <a:solidFill>
                <a:prstClr val="black"/>
              </a:solidFill>
              <a:latin typeface="Times New Roman"/>
              <a:ea typeface="Times New Roman"/>
            </a:endParaRPr>
          </a:p>
        </p:txBody>
      </p:sp>
    </p:spTree>
    <p:extLst>
      <p:ext uri="{BB962C8B-B14F-4D97-AF65-F5344CB8AC3E}">
        <p14:creationId xmlns:p14="http://schemas.microsoft.com/office/powerpoint/2010/main" val="149483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Шестиугольник 5"/>
          <p:cNvSpPr/>
          <p:nvPr/>
        </p:nvSpPr>
        <p:spPr>
          <a:xfrm>
            <a:off x="1043608" y="1052736"/>
            <a:ext cx="6871344" cy="5040560"/>
          </a:xfrm>
          <a:prstGeom prst="hexagon">
            <a:avLst/>
          </a:prstGeom>
          <a:solidFill>
            <a:schemeClr val="accent6">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49580" algn="ctr"/>
            <a:r>
              <a:rPr lang="kk-KZ" sz="2400" b="1" dirty="0" smtClean="0">
                <a:solidFill>
                  <a:srgbClr val="7030A0"/>
                </a:solidFill>
                <a:effectLst/>
                <a:latin typeface="Times New Roman"/>
                <a:ea typeface="Times New Roman"/>
              </a:rPr>
              <a:t>Ерік-жігер әрекеттерінің құрылымы күрделі. Ерік-жігер әрекеті еріктік әрекетке ұмтылыстан 	басталады, өзін қанағаттандыруды талап ететін қажеттілікті саналы түрде түсінуден және сондай қанағаттандыруда пайда болатын кедергілерді саналы түрде түсіну маңызды. Мұндай түсіну осы қажеттілікке сәйкес келетін эмоционалды күймен қатар жүреді.</a:t>
            </a:r>
            <a:endParaRPr lang="ru-RU" sz="2400" b="1" dirty="0">
              <a:solidFill>
                <a:srgbClr val="7030A0"/>
              </a:solidFill>
              <a:latin typeface="Times New Roman"/>
              <a:ea typeface="Times New Roman"/>
            </a:endParaRPr>
          </a:p>
        </p:txBody>
      </p:sp>
    </p:spTree>
    <p:extLst>
      <p:ext uri="{BB962C8B-B14F-4D97-AF65-F5344CB8AC3E}">
        <p14:creationId xmlns:p14="http://schemas.microsoft.com/office/powerpoint/2010/main" val="1494837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Шестиугольник 5"/>
          <p:cNvSpPr/>
          <p:nvPr/>
        </p:nvSpPr>
        <p:spPr>
          <a:xfrm>
            <a:off x="1043608" y="1052736"/>
            <a:ext cx="6871344" cy="5040560"/>
          </a:xfrm>
          <a:prstGeom prst="hexagon">
            <a:avLst/>
          </a:prstGeom>
          <a:solidFill>
            <a:schemeClr val="accent6">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49580" algn="ctr"/>
            <a:r>
              <a:rPr lang="kk-KZ" sz="2000" b="1" dirty="0">
                <a:solidFill>
                  <a:srgbClr val="7030A0"/>
                </a:solidFill>
                <a:latin typeface="Times New Roman" panose="02020603050405020304" pitchFamily="18" charset="0"/>
                <a:cs typeface="Times New Roman" panose="02020603050405020304" pitchFamily="18" charset="0"/>
              </a:rPr>
              <a:t>Одан әрі әрекет мақсатын елестету маңызды болады. Мақсат жоқ болса, әрекет өзінің ырықтылығын жоғалтады, мақсатқа бағытталмаған болады. Содан кейін анықталған мақсатқа жетудің тәсілдері туралы түсінік болуы қажет. Тәсілдер туралы анық көзқарас болмаса, еріктік әрекет жүзеге аспайды. Осы негізде бұл әрекетті жүзеге асыруға ниет пайда болады. Ол жоқ болса, әрекет, мақсат пен тәсілдері анық болғанына қарамастан, орындалмай қалады. Еріктік әрекеттерге саналы түрде шешім қабылдау тән.</a:t>
            </a:r>
            <a:endParaRPr lang="ru-RU" sz="2000" b="1" dirty="0">
              <a:solidFill>
                <a:srgbClr val="7030A0"/>
              </a:solidFill>
              <a:latin typeface="Times New Roman" panose="02020603050405020304" pitchFamily="18" charset="0"/>
              <a:ea typeface="Times New Roman"/>
              <a:cs typeface="Times New Roman" panose="02020603050405020304" pitchFamily="18" charset="0"/>
            </a:endParaRPr>
          </a:p>
        </p:txBody>
      </p:sp>
    </p:spTree>
    <p:extLst>
      <p:ext uri="{BB962C8B-B14F-4D97-AF65-F5344CB8AC3E}">
        <p14:creationId xmlns:p14="http://schemas.microsoft.com/office/powerpoint/2010/main" val="149483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авильный пятиугольник 6"/>
          <p:cNvSpPr/>
          <p:nvPr/>
        </p:nvSpPr>
        <p:spPr>
          <a:xfrm>
            <a:off x="1475656" y="404664"/>
            <a:ext cx="5904656" cy="2664296"/>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kk-KZ" sz="2400" b="1" dirty="0">
                <a:solidFill>
                  <a:srgbClr val="002060"/>
                </a:solidFill>
                <a:latin typeface="Times New Roman"/>
                <a:ea typeface="Times New Roman"/>
              </a:rPr>
              <a:t>Одан кейін еріктік күш салу керек, ол </a:t>
            </a:r>
            <a:r>
              <a:rPr lang="kk-KZ" sz="2400" b="1" dirty="0">
                <a:solidFill>
                  <a:srgbClr val="C00000"/>
                </a:solidFill>
                <a:latin typeface="Times New Roman"/>
                <a:ea typeface="Times New Roman"/>
              </a:rPr>
              <a:t>екі жақты </a:t>
            </a:r>
            <a:r>
              <a:rPr lang="kk-KZ" sz="2400" b="1" dirty="0">
                <a:solidFill>
                  <a:srgbClr val="002060"/>
                </a:solidFill>
                <a:latin typeface="Times New Roman"/>
                <a:ea typeface="Times New Roman"/>
              </a:rPr>
              <a:t>көрінеді: </a:t>
            </a:r>
            <a:endParaRPr lang="ru-RU" sz="2400" b="1" dirty="0">
              <a:solidFill>
                <a:srgbClr val="002060"/>
              </a:solidFill>
            </a:endParaRPr>
          </a:p>
        </p:txBody>
      </p:sp>
      <p:sp>
        <p:nvSpPr>
          <p:cNvPr id="8" name="Выноска со стрелкой вверх 7"/>
          <p:cNvSpPr/>
          <p:nvPr/>
        </p:nvSpPr>
        <p:spPr>
          <a:xfrm>
            <a:off x="478396" y="2852936"/>
            <a:ext cx="3578696" cy="3559224"/>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i="1" dirty="0">
                <a:solidFill>
                  <a:srgbClr val="C00000"/>
                </a:solidFill>
                <a:latin typeface="Times New Roman"/>
                <a:ea typeface="Times New Roman"/>
              </a:rPr>
              <a:t>О</a:t>
            </a:r>
            <a:r>
              <a:rPr lang="kk-KZ" sz="2000" b="1" i="1" dirty="0" smtClean="0">
                <a:solidFill>
                  <a:srgbClr val="C00000"/>
                </a:solidFill>
                <a:effectLst/>
                <a:latin typeface="Times New Roman"/>
                <a:ea typeface="Times New Roman"/>
              </a:rPr>
              <a:t>рындалып жатқан әрекетке толық зейін аудару және өзін әрекетке жұмылдыру немесе кедергілер пайда болатын болса, әрекеттен бас тарту. </a:t>
            </a:r>
            <a:endParaRPr lang="ru-RU" sz="2000" b="1" i="1" dirty="0">
              <a:solidFill>
                <a:srgbClr val="C00000"/>
              </a:solidFill>
            </a:endParaRPr>
          </a:p>
        </p:txBody>
      </p:sp>
      <p:sp>
        <p:nvSpPr>
          <p:cNvPr id="9" name="Выноска со стрелкой вверх 8"/>
          <p:cNvSpPr/>
          <p:nvPr/>
        </p:nvSpPr>
        <p:spPr>
          <a:xfrm>
            <a:off x="4824028" y="2852936"/>
            <a:ext cx="3578696" cy="354363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i="1" dirty="0" smtClean="0">
                <a:solidFill>
                  <a:srgbClr val="C00000"/>
                </a:solidFill>
                <a:effectLst/>
                <a:latin typeface="Times New Roman"/>
                <a:ea typeface="Times New Roman"/>
              </a:rPr>
              <a:t> Кедергілерді жеңіп шығуға бағытталған еріктік күш салу үшін өмірлік сенімдер мен адамгершілік мінез-құлық ережелері маңызды. </a:t>
            </a:r>
            <a:endParaRPr lang="ru-RU" sz="2000" b="1" i="1" dirty="0">
              <a:solidFill>
                <a:srgbClr val="C00000"/>
              </a:solidFill>
            </a:endParaRPr>
          </a:p>
        </p:txBody>
      </p:sp>
    </p:spTree>
    <p:extLst>
      <p:ext uri="{BB962C8B-B14F-4D97-AF65-F5344CB8AC3E}">
        <p14:creationId xmlns:p14="http://schemas.microsoft.com/office/powerpoint/2010/main" val="1494837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691680" y="908720"/>
            <a:ext cx="5688632" cy="1274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a:solidFill>
                  <a:srgbClr val="C00000"/>
                </a:solidFill>
                <a:latin typeface="Times New Roman"/>
                <a:ea typeface="Times New Roman"/>
              </a:rPr>
              <a:t>Е</a:t>
            </a:r>
            <a:r>
              <a:rPr lang="kk-KZ" sz="2800" b="1" dirty="0" smtClean="0">
                <a:solidFill>
                  <a:srgbClr val="C00000"/>
                </a:solidFill>
                <a:effectLst/>
                <a:latin typeface="Times New Roman"/>
                <a:ea typeface="Times New Roman"/>
              </a:rPr>
              <a:t>рік-жігердің күш-қуатының негізінде құндылықтар жатыр. </a:t>
            </a:r>
            <a:endParaRPr lang="ru-RU" sz="2800" b="1" dirty="0">
              <a:solidFill>
                <a:srgbClr val="C00000"/>
              </a:solidFill>
            </a:endParaRPr>
          </a:p>
        </p:txBody>
      </p:sp>
      <p:sp>
        <p:nvSpPr>
          <p:cNvPr id="7" name="Табличка 6"/>
          <p:cNvSpPr/>
          <p:nvPr/>
        </p:nvSpPr>
        <p:spPr>
          <a:xfrm>
            <a:off x="755576" y="3356992"/>
            <a:ext cx="7272808" cy="2664296"/>
          </a:xfrm>
          <a:prstGeom prst="plaqu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smtClean="0">
                <a:solidFill>
                  <a:srgbClr val="002060"/>
                </a:solidFill>
                <a:effectLst/>
                <a:latin typeface="Times New Roman"/>
                <a:ea typeface="Times New Roman"/>
              </a:rPr>
              <a:t>Парыз сезімі, жауапкершілік, жағымсыз эмоцияларды бәсеңдете білу қабілеті, қорқыныш сезімін басу, бастаған істі аяғына дейін жеткізу әдеті және басқа еріктің көріністері тәрбиелеу барысында қалыптастырылады </a:t>
            </a:r>
            <a:endParaRPr lang="ru-RU" sz="2400" b="1" dirty="0">
              <a:solidFill>
                <a:srgbClr val="002060"/>
              </a:solidFill>
            </a:endParaRPr>
          </a:p>
        </p:txBody>
      </p:sp>
      <p:sp>
        <p:nvSpPr>
          <p:cNvPr id="8" name="Стрелка вниз 7"/>
          <p:cNvSpPr/>
          <p:nvPr/>
        </p:nvSpPr>
        <p:spPr>
          <a:xfrm>
            <a:off x="3985302" y="2219716"/>
            <a:ext cx="484632" cy="1137276"/>
          </a:xfrm>
          <a:prstGeom prst="down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rgbClr val="C00000"/>
              </a:solidFill>
            </a:endParaRPr>
          </a:p>
        </p:txBody>
      </p:sp>
    </p:spTree>
    <p:extLst>
      <p:ext uri="{BB962C8B-B14F-4D97-AF65-F5344CB8AC3E}">
        <p14:creationId xmlns:p14="http://schemas.microsoft.com/office/powerpoint/2010/main" val="1494837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кругленный прямоугольник 6"/>
          <p:cNvSpPr/>
          <p:nvPr/>
        </p:nvSpPr>
        <p:spPr>
          <a:xfrm>
            <a:off x="1619672" y="548680"/>
            <a:ext cx="6408712" cy="54006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kk-KZ" sz="2400" dirty="0" smtClean="0">
                <a:solidFill>
                  <a:prstClr val="black"/>
                </a:solidFill>
                <a:latin typeface="Times New Roman"/>
                <a:ea typeface="Times New Roman"/>
              </a:rPr>
              <a:t>    </a:t>
            </a:r>
            <a:r>
              <a:rPr lang="kk-KZ" sz="2400" b="1" dirty="0" smtClean="0">
                <a:solidFill>
                  <a:srgbClr val="002060"/>
                </a:solidFill>
                <a:latin typeface="Times New Roman"/>
                <a:ea typeface="Times New Roman"/>
              </a:rPr>
              <a:t>Еріктік </a:t>
            </a:r>
            <a:r>
              <a:rPr lang="kk-KZ" sz="2400" b="1" dirty="0">
                <a:solidFill>
                  <a:srgbClr val="002060"/>
                </a:solidFill>
                <a:latin typeface="Times New Roman"/>
                <a:ea typeface="Times New Roman"/>
              </a:rPr>
              <a:t>әрекет қабылданған шешімді орындаумен аяқталады. Ю.Я. Горбунов төрт түрлі спортшылардың еріктік белсенділігін зерттеген: боксышар, акробаттар, коньки тебушілер, жеңіл атлетшілер. Зерттелінушілер 18-25 жас аралығында 1 разряд спортшылары, СШК, спорт шеберлері болды, барлығы 114 адам. Спорт түріне тәуелсіз түрлі стильдегі дәл осы спорттық белсенділік адамның әр деңгейдегі сипаттамаларын біртұтас құрылымға келтіретіні анықталды /2/.</a:t>
            </a:r>
            <a:r>
              <a:rPr lang="kk-KZ" sz="2400" dirty="0">
                <a:solidFill>
                  <a:prstClr val="black"/>
                </a:solidFill>
                <a:latin typeface="Times New Roman"/>
                <a:ea typeface="Times New Roman"/>
              </a:rPr>
              <a:t> </a:t>
            </a:r>
            <a:endParaRPr lang="ru-RU" sz="2400" dirty="0">
              <a:solidFill>
                <a:prstClr val="black"/>
              </a:solidFill>
            </a:endParaRPr>
          </a:p>
        </p:txBody>
      </p:sp>
    </p:spTree>
    <p:extLst>
      <p:ext uri="{BB962C8B-B14F-4D97-AF65-F5344CB8AC3E}">
        <p14:creationId xmlns:p14="http://schemas.microsoft.com/office/powerpoint/2010/main" val="149483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TotalTime>
  <Words>372</Words>
  <Application>Microsoft Office PowerPoint</Application>
  <PresentationFormat>Экран (4:3)</PresentationFormat>
  <Paragraphs>21</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Times New Roman</vt:lpstr>
      <vt:lpstr>Тема Office</vt:lpstr>
      <vt:lpstr>Дәріс- 11</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ТАҚЫРЫП:</dc:title>
  <dc:creator>user</dc:creator>
  <cp:lastModifiedBy>Учетная запись Майкрософт</cp:lastModifiedBy>
  <cp:revision>7</cp:revision>
  <dcterms:created xsi:type="dcterms:W3CDTF">2022-03-17T10:36:42Z</dcterms:created>
  <dcterms:modified xsi:type="dcterms:W3CDTF">2021-11-11T02:50:33Z</dcterms:modified>
</cp:coreProperties>
</file>